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9"/>
  </p:notesMasterIdLst>
  <p:handoutMasterIdLst>
    <p:handoutMasterId r:id="rId20"/>
  </p:handoutMasterIdLst>
  <p:sldIdLst>
    <p:sldId id="292" r:id="rId5"/>
    <p:sldId id="295" r:id="rId6"/>
    <p:sldId id="291" r:id="rId7"/>
    <p:sldId id="296" r:id="rId8"/>
    <p:sldId id="298" r:id="rId9"/>
    <p:sldId id="300" r:id="rId10"/>
    <p:sldId id="294" r:id="rId11"/>
    <p:sldId id="302" r:id="rId12"/>
    <p:sldId id="301" r:id="rId13"/>
    <p:sldId id="299" r:id="rId14"/>
    <p:sldId id="303" r:id="rId15"/>
    <p:sldId id="304" r:id="rId16"/>
    <p:sldId id="305" r:id="rId17"/>
    <p:sldId id="293" r:id="rId1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4" d="100"/>
          <a:sy n="74" d="100"/>
        </p:scale>
        <p:origin x="26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12/05/2025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12/05/2025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12/05/2025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1276708"/>
            <a:ext cx="4526280" cy="2709757"/>
          </a:xfrm>
        </p:spPr>
        <p:txBody>
          <a:bodyPr>
            <a:normAutofit fontScale="90000"/>
          </a:bodyPr>
          <a:lstStyle/>
          <a:p>
            <a:r>
              <a:rPr lang="it-IT" sz="4800" dirty="0"/>
              <a:t>L’esercizio fisico nel trattamento multimodale dell’obesità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2800" b="1" dirty="0">
                <a:solidFill>
                  <a:srgbClr val="00ACB6"/>
                </a:solidFill>
              </a:rPr>
              <a:t>Dr. Francesca battista</a:t>
            </a:r>
          </a:p>
          <a:p>
            <a:r>
              <a:rPr lang="en-US" sz="2800" b="1" dirty="0">
                <a:solidFill>
                  <a:srgbClr val="00ACB6"/>
                </a:solidFill>
              </a:rPr>
              <a:t>University of Padova, Italy</a:t>
            </a:r>
          </a:p>
          <a:p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980BDA-39C6-4D57-8801-FE1B27A3F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8"/>
          <a:stretch/>
        </p:blipFill>
        <p:spPr>
          <a:xfrm>
            <a:off x="1799524" y="847290"/>
            <a:ext cx="9529892" cy="516342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08EA86-616D-44C9-8060-D4BCAA01B2F9}"/>
              </a:ext>
            </a:extLst>
          </p:cNvPr>
          <p:cNvSpPr/>
          <p:nvPr/>
        </p:nvSpPr>
        <p:spPr>
          <a:xfrm>
            <a:off x="97361" y="5179713"/>
            <a:ext cx="134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17375E"/>
                </a:solidFill>
                <a:latin typeface="Avenir Next" panose="020B0503020202020204"/>
              </a:rPr>
              <a:t>Bellicha</a:t>
            </a:r>
            <a:r>
              <a:rPr lang="it-IT" sz="1600" dirty="0">
                <a:solidFill>
                  <a:srgbClr val="17375E"/>
                </a:solidFill>
                <a:latin typeface="Avenir Next" panose="020B0503020202020204"/>
              </a:rPr>
              <a:t> et al., </a:t>
            </a:r>
            <a:r>
              <a:rPr lang="en-US" sz="1600" dirty="0">
                <a:solidFill>
                  <a:srgbClr val="17375E"/>
                </a:solidFill>
                <a:latin typeface="Avenir Next" panose="020B0503020202020204"/>
              </a:rPr>
              <a:t>Obesity Reviews. </a:t>
            </a:r>
            <a:endParaRPr lang="it-IT" sz="1600" dirty="0">
              <a:solidFill>
                <a:srgbClr val="17375E"/>
              </a:solidFill>
              <a:latin typeface="Avenir Next" panose="020B0503020202020204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DD2B2DA-AABB-490A-B4AF-2145D13A995C}"/>
              </a:ext>
            </a:extLst>
          </p:cNvPr>
          <p:cNvSpPr txBox="1">
            <a:spLocks/>
          </p:cNvSpPr>
          <p:nvPr/>
        </p:nvSpPr>
        <p:spPr bwMode="auto">
          <a:xfrm>
            <a:off x="2255717" y="164054"/>
            <a:ext cx="8424936" cy="548081"/>
          </a:xfrm>
          <a:prstGeom prst="rect">
            <a:avLst/>
          </a:prstGeom>
          <a:noFill/>
          <a:ln w="28575">
            <a:solidFill>
              <a:srgbClr val="789EC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Effect on body composition and weight management</a:t>
            </a:r>
            <a:endParaRPr lang="it-IT" altLang="it-IT" sz="3000" i="1" dirty="0">
              <a:solidFill>
                <a:schemeClr val="tx2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0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81617067-CC80-4E2A-9D61-F783ECD34F98}"/>
              </a:ext>
            </a:extLst>
          </p:cNvPr>
          <p:cNvSpPr txBox="1">
            <a:spLocks/>
          </p:cNvSpPr>
          <p:nvPr/>
        </p:nvSpPr>
        <p:spPr bwMode="auto">
          <a:xfrm>
            <a:off x="1324645" y="187778"/>
            <a:ext cx="10496677" cy="548081"/>
          </a:xfrm>
          <a:prstGeom prst="rect">
            <a:avLst/>
          </a:prstGeom>
          <a:noFill/>
          <a:ln w="28575">
            <a:solidFill>
              <a:srgbClr val="789EC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Effect on physical fitness: cardiorespiratory fitness &amp; strength</a:t>
            </a:r>
            <a:endParaRPr lang="it-IT" altLang="it-IT" sz="3000" i="1" dirty="0">
              <a:solidFill>
                <a:schemeClr val="tx2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A1BE95-24FB-475A-8F4F-3ADAD25A6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43"/>
          <a:stretch/>
        </p:blipFill>
        <p:spPr>
          <a:xfrm>
            <a:off x="1324645" y="1017318"/>
            <a:ext cx="10260897" cy="48233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B4DB8AC-0F50-4E9A-A73F-FC17DCFDDFD0}"/>
              </a:ext>
            </a:extLst>
          </p:cNvPr>
          <p:cNvSpPr/>
          <p:nvPr/>
        </p:nvSpPr>
        <p:spPr>
          <a:xfrm>
            <a:off x="1324645" y="6403599"/>
            <a:ext cx="3300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7375E"/>
                </a:solidFill>
                <a:latin typeface="Avenir Next" panose="020B0503020202020204"/>
              </a:rPr>
              <a:t>Battista et al., Obesity Reviews; 2021.</a:t>
            </a:r>
          </a:p>
        </p:txBody>
      </p:sp>
    </p:spTree>
    <p:extLst>
      <p:ext uri="{BB962C8B-B14F-4D97-AF65-F5344CB8AC3E}">
        <p14:creationId xmlns:p14="http://schemas.microsoft.com/office/powerpoint/2010/main" val="4085236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FA6DEF-4824-436C-B5EC-5C6F8BC24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"/>
          <a:stretch/>
        </p:blipFill>
        <p:spPr>
          <a:xfrm>
            <a:off x="2001163" y="664714"/>
            <a:ext cx="8216726" cy="463197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92C8523E-4E5C-4BBC-834B-6E16AFD5EF7C}"/>
              </a:ext>
            </a:extLst>
          </p:cNvPr>
          <p:cNvSpPr txBox="1">
            <a:spLocks/>
          </p:cNvSpPr>
          <p:nvPr/>
        </p:nvSpPr>
        <p:spPr>
          <a:xfrm>
            <a:off x="2684523" y="94513"/>
            <a:ext cx="6822953" cy="406077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ctr"/>
            <a:r>
              <a:rPr lang="en-US" sz="2400" dirty="0"/>
              <a:t>Exercise has more effects than just burning calories.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50CBB0D-9057-472C-A034-C3B7D2517C3D}"/>
              </a:ext>
            </a:extLst>
          </p:cNvPr>
          <p:cNvGrpSpPr/>
          <p:nvPr/>
        </p:nvGrpSpPr>
        <p:grpSpPr>
          <a:xfrm>
            <a:off x="145243" y="910807"/>
            <a:ext cx="805251" cy="792000"/>
            <a:chOff x="6202885" y="3194544"/>
            <a:chExt cx="1373058" cy="1353546"/>
          </a:xfrm>
        </p:grpSpPr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4FDE2416-9555-4248-AB84-0745D6679DD0}"/>
                </a:ext>
              </a:extLst>
            </p:cNvPr>
            <p:cNvGrpSpPr/>
            <p:nvPr/>
          </p:nvGrpSpPr>
          <p:grpSpPr>
            <a:xfrm>
              <a:off x="6202885" y="3194544"/>
              <a:ext cx="1373058" cy="1353546"/>
              <a:chOff x="-1" y="0"/>
              <a:chExt cx="826399" cy="814656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7837369F-04C2-4D68-B052-A42CA7ABEAB3}"/>
                  </a:ext>
                </a:extLst>
              </p:cNvPr>
              <p:cNvSpPr/>
              <p:nvPr/>
            </p:nvSpPr>
            <p:spPr>
              <a:xfrm>
                <a:off x="-1" y="0"/>
                <a:ext cx="812800" cy="8146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54678"/>
              </a:solidFill>
              <a:ln>
                <a:solidFill>
                  <a:srgbClr val="354678"/>
                </a:solidFill>
              </a:ln>
            </p:spPr>
            <p:txBody>
              <a:bodyPr/>
              <a:lstStyle/>
              <a:p>
                <a:endParaRPr lang="it-IT" dirty="0"/>
              </a:p>
            </p:txBody>
          </p:sp>
          <p:sp>
            <p:nvSpPr>
              <p:cNvPr id="11" name="TextBox 37">
                <a:extLst>
                  <a:ext uri="{FF2B5EF4-FFF2-40B4-BE49-F238E27FC236}">
                    <a16:creationId xmlns:a16="http://schemas.microsoft.com/office/drawing/2014/main" id="{5ABEDEB8-E774-4B0B-A57F-F991B17745D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750198" cy="708025"/>
              </a:xfrm>
              <a:prstGeom prst="rect">
                <a:avLst/>
              </a:prstGeom>
            </p:spPr>
            <p:txBody>
              <a:bodyPr lIns="61066" tIns="61066" rIns="61066" bIns="61066" rtlCol="0" anchor="ctr"/>
              <a:lstStyle/>
              <a:p>
                <a:pPr algn="ctr">
                  <a:lnSpc>
                    <a:spcPts val="2400"/>
                  </a:lnSpc>
                </a:pPr>
                <a:endParaRPr/>
              </a:p>
            </p:txBody>
          </p:sp>
        </p:grp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BACAF39C-EE68-4AE2-9DD6-BC9D5E5F9BFD}"/>
                </a:ext>
              </a:extLst>
            </p:cNvPr>
            <p:cNvSpPr/>
            <p:nvPr/>
          </p:nvSpPr>
          <p:spPr>
            <a:xfrm>
              <a:off x="6572318" y="3308900"/>
              <a:ext cx="576762" cy="1124890"/>
            </a:xfrm>
            <a:custGeom>
              <a:avLst/>
              <a:gdLst/>
              <a:ahLst/>
              <a:cxnLst/>
              <a:rect l="l" t="t" r="r" b="b"/>
              <a:pathLst>
                <a:path w="576762" h="1124890">
                  <a:moveTo>
                    <a:pt x="0" y="0"/>
                  </a:moveTo>
                  <a:lnTo>
                    <a:pt x="576762" y="0"/>
                  </a:lnTo>
                  <a:lnTo>
                    <a:pt x="576762" y="1124890"/>
                  </a:lnTo>
                  <a:lnTo>
                    <a:pt x="0" y="1124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216ABA3-64D8-4B6B-A11B-697018E30932}"/>
              </a:ext>
            </a:extLst>
          </p:cNvPr>
          <p:cNvGrpSpPr/>
          <p:nvPr/>
        </p:nvGrpSpPr>
        <p:grpSpPr>
          <a:xfrm>
            <a:off x="70990" y="2270229"/>
            <a:ext cx="792000" cy="792000"/>
            <a:chOff x="6953308" y="761120"/>
            <a:chExt cx="1350463" cy="1350463"/>
          </a:xfrm>
        </p:grpSpPr>
        <p:grpSp>
          <p:nvGrpSpPr>
            <p:cNvPr id="13" name="Group 26">
              <a:extLst>
                <a:ext uri="{FF2B5EF4-FFF2-40B4-BE49-F238E27FC236}">
                  <a16:creationId xmlns:a16="http://schemas.microsoft.com/office/drawing/2014/main" id="{936EFF0C-0EEF-4B0E-B1F7-F817AB6B94DA}"/>
                </a:ext>
              </a:extLst>
            </p:cNvPr>
            <p:cNvGrpSpPr/>
            <p:nvPr/>
          </p:nvGrpSpPr>
          <p:grpSpPr>
            <a:xfrm>
              <a:off x="6953308" y="761120"/>
              <a:ext cx="1350463" cy="1350463"/>
              <a:chOff x="0" y="0"/>
              <a:chExt cx="812800" cy="812800"/>
            </a:xfrm>
          </p:grpSpPr>
          <p:sp>
            <p:nvSpPr>
              <p:cNvPr id="15" name="Freeform 27">
                <a:extLst>
                  <a:ext uri="{FF2B5EF4-FFF2-40B4-BE49-F238E27FC236}">
                    <a16:creationId xmlns:a16="http://schemas.microsoft.com/office/drawing/2014/main" id="{F1497874-9B87-4088-9D44-1C4AF67C600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8"/>
              </a:solidFill>
            </p:spPr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79A5D3CB-B43B-4C3B-9A6F-30BE066457E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1066" tIns="61066" rIns="61066" bIns="61066" rtlCol="0" anchor="ctr"/>
              <a:lstStyle/>
              <a:p>
                <a:pPr algn="ctr">
                  <a:lnSpc>
                    <a:spcPts val="2400"/>
                  </a:lnSpc>
                </a:pPr>
                <a:endParaRPr>
                  <a:solidFill>
                    <a:srgbClr val="FFBF08"/>
                  </a:solidFill>
                </a:endParaRPr>
              </a:p>
            </p:txBody>
          </p:sp>
        </p:grp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7FDBFEC6-36BE-4F46-BE95-9082F0259451}"/>
                </a:ext>
              </a:extLst>
            </p:cNvPr>
            <p:cNvSpPr/>
            <p:nvPr/>
          </p:nvSpPr>
          <p:spPr>
            <a:xfrm>
              <a:off x="7077133" y="974881"/>
              <a:ext cx="1059810" cy="988513"/>
            </a:xfrm>
            <a:custGeom>
              <a:avLst/>
              <a:gdLst/>
              <a:ahLst/>
              <a:cxnLst/>
              <a:rect l="l" t="t" r="r" b="b"/>
              <a:pathLst>
                <a:path w="1059810" h="988513">
                  <a:moveTo>
                    <a:pt x="0" y="0"/>
                  </a:moveTo>
                  <a:lnTo>
                    <a:pt x="1059810" y="0"/>
                  </a:lnTo>
                  <a:lnTo>
                    <a:pt x="1059810" y="988514"/>
                  </a:lnTo>
                  <a:lnTo>
                    <a:pt x="0" y="98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C349A20-541D-4DA2-BB17-5E45AE382C4C}"/>
              </a:ext>
            </a:extLst>
          </p:cNvPr>
          <p:cNvGrpSpPr/>
          <p:nvPr/>
        </p:nvGrpSpPr>
        <p:grpSpPr>
          <a:xfrm>
            <a:off x="11050477" y="4648063"/>
            <a:ext cx="828000" cy="792000"/>
            <a:chOff x="5207331" y="1094719"/>
            <a:chExt cx="621654" cy="571096"/>
          </a:xfrm>
        </p:grpSpPr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E20938E6-9BDE-412A-83BF-5D7E7EBB8C8D}"/>
                </a:ext>
              </a:extLst>
            </p:cNvPr>
            <p:cNvSpPr/>
            <p:nvPr/>
          </p:nvSpPr>
          <p:spPr>
            <a:xfrm>
              <a:off x="5207331" y="1094719"/>
              <a:ext cx="621654" cy="57109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1010"/>
            </a:solidFill>
          </p:spPr>
        </p:sp>
        <p:sp>
          <p:nvSpPr>
            <p:cNvPr id="19" name="Freeform 37">
              <a:extLst>
                <a:ext uri="{FF2B5EF4-FFF2-40B4-BE49-F238E27FC236}">
                  <a16:creationId xmlns:a16="http://schemas.microsoft.com/office/drawing/2014/main" id="{11943577-B59B-42B5-8A2C-3AFCE4B0106A}"/>
                </a:ext>
              </a:extLst>
            </p:cNvPr>
            <p:cNvSpPr/>
            <p:nvPr/>
          </p:nvSpPr>
          <p:spPr>
            <a:xfrm>
              <a:off x="5320099" y="1165355"/>
              <a:ext cx="452084" cy="429824"/>
            </a:xfrm>
            <a:custGeom>
              <a:avLst/>
              <a:gdLst/>
              <a:ahLst/>
              <a:cxnLst/>
              <a:rect l="l" t="t" r="r" b="b"/>
              <a:pathLst>
                <a:path w="982095" h="1016398">
                  <a:moveTo>
                    <a:pt x="0" y="0"/>
                  </a:moveTo>
                  <a:lnTo>
                    <a:pt x="982095" y="0"/>
                  </a:lnTo>
                  <a:lnTo>
                    <a:pt x="982095" y="1016398"/>
                  </a:lnTo>
                  <a:lnTo>
                    <a:pt x="0" y="1016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4119E66-55FE-447D-AAA3-937C901840B5}"/>
              </a:ext>
            </a:extLst>
          </p:cNvPr>
          <p:cNvGrpSpPr/>
          <p:nvPr/>
        </p:nvGrpSpPr>
        <p:grpSpPr>
          <a:xfrm>
            <a:off x="145244" y="3591365"/>
            <a:ext cx="792000" cy="792000"/>
            <a:chOff x="5293172" y="3005243"/>
            <a:chExt cx="572400" cy="572400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D76895F-03A0-4D23-8332-A7FA5A23FDB3}"/>
                </a:ext>
              </a:extLst>
            </p:cNvPr>
            <p:cNvSpPr/>
            <p:nvPr/>
          </p:nvSpPr>
          <p:spPr>
            <a:xfrm>
              <a:off x="5293172" y="3005243"/>
              <a:ext cx="572400" cy="5724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E1022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A0F9FEB-5421-49EF-9FB1-85C61E5352C3}"/>
                </a:ext>
              </a:extLst>
            </p:cNvPr>
            <p:cNvSpPr/>
            <p:nvPr/>
          </p:nvSpPr>
          <p:spPr>
            <a:xfrm>
              <a:off x="5431251" y="3086074"/>
              <a:ext cx="296241" cy="403300"/>
            </a:xfrm>
            <a:custGeom>
              <a:avLst/>
              <a:gdLst/>
              <a:ahLst/>
              <a:cxnLst/>
              <a:rect l="l" t="t" r="r" b="b"/>
              <a:pathLst>
                <a:path w="713182" h="922942">
                  <a:moveTo>
                    <a:pt x="0" y="0"/>
                  </a:moveTo>
                  <a:lnTo>
                    <a:pt x="713182" y="0"/>
                  </a:lnTo>
                  <a:lnTo>
                    <a:pt x="713182" y="922941"/>
                  </a:lnTo>
                  <a:lnTo>
                    <a:pt x="0" y="922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09D847C-3878-47ED-95D5-8F9DB18BE963}"/>
              </a:ext>
            </a:extLst>
          </p:cNvPr>
          <p:cNvGrpSpPr/>
          <p:nvPr/>
        </p:nvGrpSpPr>
        <p:grpSpPr>
          <a:xfrm>
            <a:off x="3774344" y="5452362"/>
            <a:ext cx="792000" cy="792000"/>
            <a:chOff x="2222332" y="4085816"/>
            <a:chExt cx="572400" cy="572400"/>
          </a:xfrm>
        </p:grpSpPr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36CA0405-6561-41B0-9B8D-B04F6963C34B}"/>
                </a:ext>
              </a:extLst>
            </p:cNvPr>
            <p:cNvSpPr/>
            <p:nvPr/>
          </p:nvSpPr>
          <p:spPr>
            <a:xfrm>
              <a:off x="2222332" y="4085816"/>
              <a:ext cx="572400" cy="5724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A1727547-2015-4AAA-B24C-BAAD96D64B6B}"/>
                </a:ext>
              </a:extLst>
            </p:cNvPr>
            <p:cNvSpPr/>
            <p:nvPr/>
          </p:nvSpPr>
          <p:spPr>
            <a:xfrm>
              <a:off x="2322808" y="4174207"/>
              <a:ext cx="338522" cy="395617"/>
            </a:xfrm>
            <a:custGeom>
              <a:avLst/>
              <a:gdLst/>
              <a:ahLst/>
              <a:cxnLst/>
              <a:rect l="l" t="t" r="r" b="b"/>
              <a:pathLst>
                <a:path w="3239470" h="4114800">
                  <a:moveTo>
                    <a:pt x="0" y="0"/>
                  </a:moveTo>
                  <a:lnTo>
                    <a:pt x="3239470" y="0"/>
                  </a:lnTo>
                  <a:lnTo>
                    <a:pt x="32394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lum bright="70000" contrast="-70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26" name="Freeform 27">
            <a:extLst>
              <a:ext uri="{FF2B5EF4-FFF2-40B4-BE49-F238E27FC236}">
                <a16:creationId xmlns:a16="http://schemas.microsoft.com/office/drawing/2014/main" id="{3855A462-4D5E-42F8-9AB4-6DFB4C48F8CD}"/>
              </a:ext>
            </a:extLst>
          </p:cNvPr>
          <p:cNvSpPr/>
          <p:nvPr/>
        </p:nvSpPr>
        <p:spPr>
          <a:xfrm>
            <a:off x="8474094" y="5368917"/>
            <a:ext cx="792000" cy="792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BF08"/>
          </a:solidFill>
        </p:spPr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735B951-1C3B-4CA9-A349-EF4E47196793}"/>
              </a:ext>
            </a:extLst>
          </p:cNvPr>
          <p:cNvSpPr txBox="1"/>
          <p:nvPr/>
        </p:nvSpPr>
        <p:spPr>
          <a:xfrm>
            <a:off x="8467176" y="5527057"/>
            <a:ext cx="88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400" b="1" i="0" kern="1200" dirty="0" err="1">
                <a:solidFill>
                  <a:schemeClr val="bg1"/>
                </a:solidFill>
                <a:latin typeface="+mn-lt"/>
                <a:ea typeface="+mn-ea"/>
              </a:rPr>
              <a:t>QoL</a:t>
            </a:r>
            <a:endParaRPr lang="it-IT" sz="2400" b="1" i="0" kern="12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8" name="Freeform 33">
            <a:extLst>
              <a:ext uri="{FF2B5EF4-FFF2-40B4-BE49-F238E27FC236}">
                <a16:creationId xmlns:a16="http://schemas.microsoft.com/office/drawing/2014/main" id="{150AB6C5-2244-40A0-B534-88902FB1AF18}"/>
              </a:ext>
            </a:extLst>
          </p:cNvPr>
          <p:cNvSpPr/>
          <p:nvPr/>
        </p:nvSpPr>
        <p:spPr>
          <a:xfrm>
            <a:off x="6234895" y="5371508"/>
            <a:ext cx="792000" cy="792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54678"/>
          </a:solidFill>
          <a:ln>
            <a:solidFill>
              <a:srgbClr val="354678"/>
            </a:solidFill>
          </a:ln>
        </p:spPr>
      </p:sp>
      <p:pic>
        <p:nvPicPr>
          <p:cNvPr id="29" name="Elemento grafico 28" descr="Tavola apparecchiata">
            <a:extLst>
              <a:ext uri="{FF2B5EF4-FFF2-40B4-BE49-F238E27FC236}">
                <a16:creationId xmlns:a16="http://schemas.microsoft.com/office/drawing/2014/main" id="{2277F7FB-2C1E-4AB3-BF55-10350031C6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12999" y="5486269"/>
            <a:ext cx="635790" cy="635790"/>
          </a:xfrm>
          <a:prstGeom prst="rect">
            <a:avLst/>
          </a:prstGeom>
        </p:spPr>
      </p:pic>
      <p:sp>
        <p:nvSpPr>
          <p:cNvPr id="30" name="Titolo 1">
            <a:extLst>
              <a:ext uri="{FF2B5EF4-FFF2-40B4-BE49-F238E27FC236}">
                <a16:creationId xmlns:a16="http://schemas.microsoft.com/office/drawing/2014/main" id="{C81FF2AA-4BD2-4200-9232-D017C2030A4E}"/>
              </a:ext>
            </a:extLst>
          </p:cNvPr>
          <p:cNvSpPr txBox="1">
            <a:spLocks/>
          </p:cNvSpPr>
          <p:nvPr/>
        </p:nvSpPr>
        <p:spPr>
          <a:xfrm>
            <a:off x="116177" y="1646892"/>
            <a:ext cx="2350055" cy="490840"/>
          </a:xfrm>
          <a:prstGeom prst="rect">
            <a:avLst/>
          </a:prstGeom>
          <a:ln w="12700">
            <a:solidFill>
              <a:srgbClr val="354678"/>
            </a:solidFill>
          </a:ln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en-US" sz="1600" dirty="0">
                <a:solidFill>
                  <a:srgbClr val="354678"/>
                </a:solidFill>
              </a:rPr>
              <a:t>Weight management</a:t>
            </a:r>
          </a:p>
          <a:p>
            <a:r>
              <a:rPr lang="en-US" sz="1600" dirty="0">
                <a:solidFill>
                  <a:srgbClr val="354678"/>
                </a:solidFill>
              </a:rPr>
              <a:t>Body composition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1C6B1A74-9932-420C-91DC-E118F17E6598}"/>
              </a:ext>
            </a:extLst>
          </p:cNvPr>
          <p:cNvSpPr txBox="1">
            <a:spLocks/>
          </p:cNvSpPr>
          <p:nvPr/>
        </p:nvSpPr>
        <p:spPr>
          <a:xfrm>
            <a:off x="3463584" y="6206099"/>
            <a:ext cx="1401264" cy="321130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ctr"/>
            <a:r>
              <a:rPr lang="en-US" sz="1600" dirty="0">
                <a:solidFill>
                  <a:srgbClr val="354678"/>
                </a:solidFill>
              </a:rPr>
              <a:t>Mental health</a:t>
            </a: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FB5FC7B7-8D6B-486F-9CE3-C0ED9E7D202C}"/>
              </a:ext>
            </a:extLst>
          </p:cNvPr>
          <p:cNvSpPr txBox="1">
            <a:spLocks/>
          </p:cNvSpPr>
          <p:nvPr/>
        </p:nvSpPr>
        <p:spPr>
          <a:xfrm>
            <a:off x="9605896" y="1369138"/>
            <a:ext cx="2350056" cy="639623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r"/>
            <a:r>
              <a:rPr lang="en-US" sz="1600" dirty="0">
                <a:solidFill>
                  <a:srgbClr val="354678"/>
                </a:solidFill>
              </a:rPr>
              <a:t>Cardiorespiratory fitness</a:t>
            </a:r>
          </a:p>
          <a:p>
            <a:pPr algn="r"/>
            <a:r>
              <a:rPr lang="en-US" sz="1600" dirty="0">
                <a:solidFill>
                  <a:srgbClr val="354678"/>
                </a:solidFill>
              </a:rPr>
              <a:t>Ventilatory limitations</a:t>
            </a:r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048C277A-395D-4FC5-96C8-959BEB2112DD}"/>
              </a:ext>
            </a:extLst>
          </p:cNvPr>
          <p:cNvSpPr txBox="1">
            <a:spLocks/>
          </p:cNvSpPr>
          <p:nvPr/>
        </p:nvSpPr>
        <p:spPr>
          <a:xfrm>
            <a:off x="116179" y="3007534"/>
            <a:ext cx="1721887" cy="473180"/>
          </a:xfrm>
          <a:prstGeom prst="rect">
            <a:avLst/>
          </a:prstGeom>
          <a:ln w="12700">
            <a:solidFill>
              <a:srgbClr val="FFBF08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en-US" sz="1500" dirty="0">
                <a:solidFill>
                  <a:srgbClr val="354678"/>
                </a:solidFill>
              </a:rPr>
              <a:t>Visceral fat</a:t>
            </a:r>
          </a:p>
          <a:p>
            <a:r>
              <a:rPr lang="en-US" sz="1500" dirty="0">
                <a:solidFill>
                  <a:srgbClr val="354678"/>
                </a:solidFill>
              </a:rPr>
              <a:t>Intrahepatic fat</a:t>
            </a:r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A992E629-C43E-4E67-AA02-4A443AB85449}"/>
              </a:ext>
            </a:extLst>
          </p:cNvPr>
          <p:cNvSpPr txBox="1">
            <a:spLocks/>
          </p:cNvSpPr>
          <p:nvPr/>
        </p:nvSpPr>
        <p:spPr>
          <a:xfrm>
            <a:off x="8257648" y="6130367"/>
            <a:ext cx="1302832" cy="329552"/>
          </a:xfrm>
          <a:prstGeom prst="rect">
            <a:avLst/>
          </a:prstGeom>
          <a:ln w="12700">
            <a:solidFill>
              <a:srgbClr val="FFBF08"/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ctr"/>
            <a:r>
              <a:rPr lang="en-US" sz="1600" dirty="0">
                <a:solidFill>
                  <a:srgbClr val="354678"/>
                </a:solidFill>
              </a:rPr>
              <a:t>Quality of life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58198B53-DE38-4ADC-9D11-286810597294}"/>
              </a:ext>
            </a:extLst>
          </p:cNvPr>
          <p:cNvSpPr txBox="1">
            <a:spLocks/>
          </p:cNvSpPr>
          <p:nvPr/>
        </p:nvSpPr>
        <p:spPr>
          <a:xfrm>
            <a:off x="9962326" y="3502947"/>
            <a:ext cx="1894300" cy="527088"/>
          </a:xfrm>
          <a:prstGeom prst="rect">
            <a:avLst/>
          </a:prstGeom>
          <a:ln w="12700">
            <a:solidFill>
              <a:srgbClr val="FFBF08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r"/>
            <a:r>
              <a:rPr lang="en-US" sz="1600" dirty="0">
                <a:solidFill>
                  <a:srgbClr val="354678"/>
                </a:solidFill>
              </a:rPr>
              <a:t>Muscle mass, quality &amp; function</a:t>
            </a: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14124252-4D86-4B21-BEE7-B510FBCB5158}"/>
              </a:ext>
            </a:extLst>
          </p:cNvPr>
          <p:cNvSpPr txBox="1">
            <a:spLocks/>
          </p:cNvSpPr>
          <p:nvPr/>
        </p:nvSpPr>
        <p:spPr>
          <a:xfrm>
            <a:off x="9995782" y="5357032"/>
            <a:ext cx="1894300" cy="361980"/>
          </a:xfrm>
          <a:prstGeom prst="rect">
            <a:avLst/>
          </a:prstGeom>
          <a:ln w="12700">
            <a:solidFill>
              <a:srgbClr val="AE1022"/>
            </a:soli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r"/>
            <a:r>
              <a:rPr lang="en-US" sz="1600" dirty="0">
                <a:solidFill>
                  <a:srgbClr val="354678"/>
                </a:solidFill>
              </a:rPr>
              <a:t>Blood pressure control</a:t>
            </a:r>
          </a:p>
        </p:txBody>
      </p:sp>
      <p:sp>
        <p:nvSpPr>
          <p:cNvPr id="37" name="Titolo 1">
            <a:extLst>
              <a:ext uri="{FF2B5EF4-FFF2-40B4-BE49-F238E27FC236}">
                <a16:creationId xmlns:a16="http://schemas.microsoft.com/office/drawing/2014/main" id="{9F5080FA-3AC3-4023-BA08-6938437A5D8B}"/>
              </a:ext>
            </a:extLst>
          </p:cNvPr>
          <p:cNvSpPr txBox="1">
            <a:spLocks/>
          </p:cNvSpPr>
          <p:nvPr/>
        </p:nvSpPr>
        <p:spPr>
          <a:xfrm>
            <a:off x="5809084" y="6154465"/>
            <a:ext cx="1643621" cy="305820"/>
          </a:xfrm>
          <a:prstGeom prst="rect">
            <a:avLst/>
          </a:prstGeom>
          <a:ln w="12700">
            <a:solidFill>
              <a:srgbClr val="354678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pPr algn="ctr"/>
            <a:r>
              <a:rPr lang="en-US" sz="1600" dirty="0">
                <a:solidFill>
                  <a:srgbClr val="354678"/>
                </a:solidFill>
              </a:rPr>
              <a:t>Eating </a:t>
            </a:r>
            <a:r>
              <a:rPr lang="en-US" sz="1600" dirty="0" err="1">
                <a:solidFill>
                  <a:srgbClr val="354678"/>
                </a:solidFill>
              </a:rPr>
              <a:t>behaviour</a:t>
            </a:r>
            <a:endParaRPr lang="en-US" sz="1600" dirty="0">
              <a:solidFill>
                <a:srgbClr val="354678"/>
              </a:solidFill>
            </a:endParaRPr>
          </a:p>
        </p:txBody>
      </p:sp>
      <p:sp>
        <p:nvSpPr>
          <p:cNvPr id="38" name="Titolo 1">
            <a:extLst>
              <a:ext uri="{FF2B5EF4-FFF2-40B4-BE49-F238E27FC236}">
                <a16:creationId xmlns:a16="http://schemas.microsoft.com/office/drawing/2014/main" id="{5C300A11-F352-4DF7-B2F0-0FE6B0CBA190}"/>
              </a:ext>
            </a:extLst>
          </p:cNvPr>
          <p:cNvSpPr txBox="1">
            <a:spLocks/>
          </p:cNvSpPr>
          <p:nvPr/>
        </p:nvSpPr>
        <p:spPr>
          <a:xfrm>
            <a:off x="50577" y="4294877"/>
            <a:ext cx="1721888" cy="591007"/>
          </a:xfrm>
          <a:prstGeom prst="rect">
            <a:avLst/>
          </a:prstGeom>
          <a:ln w="12700">
            <a:solidFill>
              <a:srgbClr val="AE1022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i="0" kern="1200" smtClean="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</a:lstStyle>
          <a:p>
            <a:r>
              <a:rPr lang="en-US" sz="1600" dirty="0">
                <a:solidFill>
                  <a:srgbClr val="354678"/>
                </a:solidFill>
              </a:rPr>
              <a:t>Insulin resistance</a:t>
            </a:r>
          </a:p>
          <a:p>
            <a:r>
              <a:rPr lang="en-US" sz="1600" dirty="0">
                <a:solidFill>
                  <a:srgbClr val="354678"/>
                </a:solidFill>
              </a:rPr>
              <a:t>Lipid </a:t>
            </a:r>
            <a:r>
              <a:rPr lang="en-US" sz="1600" dirty="0" err="1">
                <a:solidFill>
                  <a:srgbClr val="354678"/>
                </a:solidFill>
              </a:rPr>
              <a:t>pr</a:t>
            </a:r>
            <a:r>
              <a:rPr lang="en-US" sz="1600" dirty="0">
                <a:solidFill>
                  <a:srgbClr val="354678"/>
                </a:solidFill>
              </a:rPr>
              <a:t> </a:t>
            </a:r>
            <a:r>
              <a:rPr lang="en-US" sz="1600" dirty="0" err="1">
                <a:solidFill>
                  <a:srgbClr val="354678"/>
                </a:solidFill>
              </a:rPr>
              <a:t>ofile</a:t>
            </a:r>
            <a:endParaRPr lang="en-US" sz="1600" dirty="0">
              <a:solidFill>
                <a:srgbClr val="354678"/>
              </a:solidFill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B825E974-4898-4D93-BDFD-5EB05384C181}"/>
              </a:ext>
            </a:extLst>
          </p:cNvPr>
          <p:cNvGrpSpPr/>
          <p:nvPr/>
        </p:nvGrpSpPr>
        <p:grpSpPr>
          <a:xfrm>
            <a:off x="11163858" y="2779908"/>
            <a:ext cx="792000" cy="792000"/>
            <a:chOff x="8172400" y="1404353"/>
            <a:chExt cx="684000" cy="648000"/>
          </a:xfrm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A7EA93C1-9F5D-499E-84AF-54BEE6A0F5E2}"/>
                </a:ext>
              </a:extLst>
            </p:cNvPr>
            <p:cNvSpPr/>
            <p:nvPr/>
          </p:nvSpPr>
          <p:spPr>
            <a:xfrm>
              <a:off x="8172400" y="1404353"/>
              <a:ext cx="684000" cy="6480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4678"/>
            </a:solid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596A1C7A-CDE3-4DCE-9CC7-290A7287EDCC}"/>
                </a:ext>
              </a:extLst>
            </p:cNvPr>
            <p:cNvSpPr/>
            <p:nvPr/>
          </p:nvSpPr>
          <p:spPr>
            <a:xfrm>
              <a:off x="8258101" y="1412886"/>
              <a:ext cx="512598" cy="564854"/>
            </a:xfrm>
            <a:custGeom>
              <a:avLst/>
              <a:gdLst/>
              <a:ahLst/>
              <a:cxnLst/>
              <a:rect l="l" t="t" r="r" b="b"/>
              <a:pathLst>
                <a:path w="1659680" h="1724343">
                  <a:moveTo>
                    <a:pt x="0" y="0"/>
                  </a:moveTo>
                  <a:lnTo>
                    <a:pt x="1659681" y="0"/>
                  </a:lnTo>
                  <a:lnTo>
                    <a:pt x="1659681" y="1724343"/>
                  </a:lnTo>
                  <a:lnTo>
                    <a:pt x="0" y="17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A25C1782-ADC8-4091-A949-7E08091C932B}"/>
              </a:ext>
            </a:extLst>
          </p:cNvPr>
          <p:cNvGrpSpPr/>
          <p:nvPr/>
        </p:nvGrpSpPr>
        <p:grpSpPr>
          <a:xfrm>
            <a:off x="11163952" y="692895"/>
            <a:ext cx="792000" cy="792000"/>
            <a:chOff x="845781" y="2719698"/>
            <a:chExt cx="621654" cy="571096"/>
          </a:xfrm>
        </p:grpSpPr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4DABF8E5-395D-44CF-B0BE-1EF29C2B24FC}"/>
                </a:ext>
              </a:extLst>
            </p:cNvPr>
            <p:cNvSpPr/>
            <p:nvPr/>
          </p:nvSpPr>
          <p:spPr>
            <a:xfrm>
              <a:off x="845781" y="2719698"/>
              <a:ext cx="621654" cy="57109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050"/>
            </a:solidFill>
          </p:spPr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C5690C3-A147-4BD5-8A2F-FF8F7756F07D}"/>
                </a:ext>
              </a:extLst>
            </p:cNvPr>
            <p:cNvSpPr/>
            <p:nvPr/>
          </p:nvSpPr>
          <p:spPr>
            <a:xfrm>
              <a:off x="882052" y="2801163"/>
              <a:ext cx="481410" cy="408161"/>
            </a:xfrm>
            <a:custGeom>
              <a:avLst/>
              <a:gdLst/>
              <a:ahLst/>
              <a:cxnLst/>
              <a:rect l="l" t="t" r="r" b="b"/>
              <a:pathLst>
                <a:path w="1996625" h="1597300">
                  <a:moveTo>
                    <a:pt x="0" y="0"/>
                  </a:moveTo>
                  <a:lnTo>
                    <a:pt x="1996625" y="0"/>
                  </a:lnTo>
                  <a:lnTo>
                    <a:pt x="1996625" y="1597300"/>
                  </a:lnTo>
                  <a:lnTo>
                    <a:pt x="0" y="159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6899A53E-A565-4E6F-98BE-63EFABC027B0}"/>
              </a:ext>
            </a:extLst>
          </p:cNvPr>
          <p:cNvGrpSpPr/>
          <p:nvPr/>
        </p:nvGrpSpPr>
        <p:grpSpPr>
          <a:xfrm>
            <a:off x="-22857" y="4741997"/>
            <a:ext cx="2654377" cy="1435972"/>
            <a:chOff x="834199" y="3284759"/>
            <a:chExt cx="8152290" cy="4013393"/>
          </a:xfrm>
        </p:grpSpPr>
        <p:sp>
          <p:nvSpPr>
            <p:cNvPr id="46" name="Freeform 2">
              <a:extLst>
                <a:ext uri="{FF2B5EF4-FFF2-40B4-BE49-F238E27FC236}">
                  <a16:creationId xmlns:a16="http://schemas.microsoft.com/office/drawing/2014/main" id="{FFB61DF9-363D-4D3F-8FA2-C2FC7D3F4E9B}"/>
                </a:ext>
              </a:extLst>
            </p:cNvPr>
            <p:cNvSpPr/>
            <p:nvPr/>
          </p:nvSpPr>
          <p:spPr>
            <a:xfrm>
              <a:off x="1628873" y="3284759"/>
              <a:ext cx="7357616" cy="4013393"/>
            </a:xfrm>
            <a:custGeom>
              <a:avLst/>
              <a:gdLst/>
              <a:ahLst/>
              <a:cxnLst/>
              <a:rect l="l" t="t" r="r" b="b"/>
              <a:pathLst>
                <a:path w="7276977" h="4114800">
                  <a:moveTo>
                    <a:pt x="0" y="0"/>
                  </a:moveTo>
                  <a:lnTo>
                    <a:pt x="7276978" y="0"/>
                  </a:lnTo>
                  <a:lnTo>
                    <a:pt x="727697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3">
              <a:extLst>
                <a:ext uri="{FF2B5EF4-FFF2-40B4-BE49-F238E27FC236}">
                  <a16:creationId xmlns:a16="http://schemas.microsoft.com/office/drawing/2014/main" id="{5E0B1F68-EC54-4676-AA2B-AA61EEA67C03}"/>
                </a:ext>
              </a:extLst>
            </p:cNvPr>
            <p:cNvSpPr txBox="1"/>
            <p:nvPr/>
          </p:nvSpPr>
          <p:spPr>
            <a:xfrm rot="19610622">
              <a:off x="834199" y="3710486"/>
              <a:ext cx="5838229" cy="232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Exercise</a:t>
              </a:r>
              <a:r>
                <a:rPr lang="en-US" sz="28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Pill</a:t>
              </a:r>
              <a:endPara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5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D863C5-439C-4497-94DC-5A73B2C1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21" y="0"/>
            <a:ext cx="11375958" cy="62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8E173C-379A-44AC-8BE7-D2D3FEB3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7" y="0"/>
            <a:ext cx="4625628" cy="1133475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D033006-4B28-4539-8AD9-9D42A307D820}"/>
              </a:ext>
            </a:extLst>
          </p:cNvPr>
          <p:cNvGrpSpPr/>
          <p:nvPr/>
        </p:nvGrpSpPr>
        <p:grpSpPr>
          <a:xfrm>
            <a:off x="8809810" y="41069"/>
            <a:ext cx="3149078" cy="511587"/>
            <a:chOff x="8956458" y="84744"/>
            <a:chExt cx="3149078" cy="51158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2F681B6-FE4D-4058-897C-7F128A263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293" r="80484" b="3341"/>
            <a:stretch/>
          </p:blipFill>
          <p:spPr>
            <a:xfrm>
              <a:off x="10530997" y="84744"/>
              <a:ext cx="1571626" cy="28311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5565571-F387-4472-AE97-2153883E8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19" t="33366" b="6751"/>
            <a:stretch/>
          </p:blipFill>
          <p:spPr>
            <a:xfrm>
              <a:off x="8956458" y="348806"/>
              <a:ext cx="3149078" cy="247525"/>
            </a:xfrm>
            <a:prstGeom prst="rect">
              <a:avLst/>
            </a:prstGeom>
          </p:spPr>
        </p:pic>
      </p:grp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A769B24-6F96-4BEE-A2A6-C2FE882A7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08316"/>
              </p:ext>
            </p:extLst>
          </p:nvPr>
        </p:nvGraphicFramePr>
        <p:xfrm>
          <a:off x="281436" y="1321336"/>
          <a:ext cx="10496551" cy="2865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67300">
                  <a:extLst>
                    <a:ext uri="{9D8B030D-6E8A-4147-A177-3AD203B41FA5}">
                      <a16:colId xmlns:a16="http://schemas.microsoft.com/office/drawing/2014/main" val="3848475856"/>
                    </a:ext>
                  </a:extLst>
                </a:gridCol>
                <a:gridCol w="473458">
                  <a:extLst>
                    <a:ext uri="{9D8B030D-6E8A-4147-A177-3AD203B41FA5}">
                      <a16:colId xmlns:a16="http://schemas.microsoft.com/office/drawing/2014/main" val="2356124943"/>
                    </a:ext>
                  </a:extLst>
                </a:gridCol>
                <a:gridCol w="7584398">
                  <a:extLst>
                    <a:ext uri="{9D8B030D-6E8A-4147-A177-3AD203B41FA5}">
                      <a16:colId xmlns:a16="http://schemas.microsoft.com/office/drawing/2014/main" val="499124048"/>
                    </a:ext>
                  </a:extLst>
                </a:gridCol>
                <a:gridCol w="1171395">
                  <a:extLst>
                    <a:ext uri="{9D8B030D-6E8A-4147-A177-3AD203B41FA5}">
                      <a16:colId xmlns:a16="http://schemas.microsoft.com/office/drawing/2014/main" val="209438937"/>
                    </a:ext>
                  </a:extLst>
                </a:gridCol>
              </a:tblGrid>
              <a:tr h="427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dirty="0" err="1"/>
                        <a:t>Theme</a:t>
                      </a:r>
                      <a:r>
                        <a:rPr lang="it-IT" sz="17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/>
                        <a:t>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Consensus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29999"/>
                  </a:ext>
                </a:extLst>
              </a:tr>
              <a:tr h="1085480">
                <a:tc rowSpan="2">
                  <a:txBody>
                    <a:bodyPr/>
                    <a:lstStyle/>
                    <a:p>
                      <a:r>
                        <a:rPr lang="it-IT" sz="1700" dirty="0" err="1"/>
                        <a:t>Therapeutic</a:t>
                      </a:r>
                      <a:r>
                        <a:rPr lang="it-IT" sz="1700" dirty="0"/>
                        <a:t> targets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Consider that the management and treatment of obesity have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wider objectives than weight loss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alone and include the prevention, resolution or improvement of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obesity-related complications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better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quality of life 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mental wellbeing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and improvement of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physical/social functioning 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fitness</a:t>
                      </a:r>
                      <a:endParaRPr lang="it-IT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856306"/>
                  </a:ext>
                </a:extLst>
              </a:tr>
              <a:tr h="1085480">
                <a:tc vMerge="1">
                  <a:txBody>
                    <a:bodyPr/>
                    <a:lstStyle/>
                    <a:p>
                      <a:endParaRPr lang="it-IT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700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Emphasize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long-term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realistic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sustained weight loss 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achieve a </a:t>
                      </a:r>
                      <a:r>
                        <a:rPr lang="en-US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reduction in health risks </a:t>
                      </a: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include promotion of weight maintenance and prevention of weight regain. Because obesity is a chronic disease, help persons with obesity</a:t>
                      </a:r>
                    </a:p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 that lifelong efforts are required to maintain a healthier body weight.</a:t>
                      </a:r>
                      <a:endParaRPr lang="it-IT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96%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321915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243F7CF5-8B59-4C76-BDCE-E0DC2018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51" y="3085719"/>
            <a:ext cx="7591594" cy="2865120"/>
          </a:xfrm>
          <a:prstGeom prst="rect">
            <a:avLst/>
          </a:prstGeom>
          <a:ln w="38100">
            <a:solidFill>
              <a:srgbClr val="1E3668"/>
            </a:solidFill>
          </a:ln>
        </p:spPr>
      </p:pic>
    </p:spTree>
    <p:extLst>
      <p:ext uri="{BB962C8B-B14F-4D97-AF65-F5344CB8AC3E}">
        <p14:creationId xmlns:p14="http://schemas.microsoft.com/office/powerpoint/2010/main" val="34033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418B0831-1198-4115-B4CC-662AA18A8AE4}"/>
              </a:ext>
            </a:extLst>
          </p:cNvPr>
          <p:cNvSpPr txBox="1">
            <a:spLocks/>
          </p:cNvSpPr>
          <p:nvPr/>
        </p:nvSpPr>
        <p:spPr>
          <a:xfrm>
            <a:off x="841650" y="94890"/>
            <a:ext cx="10508699" cy="5520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Functional benefit of bariatric surgery</a:t>
            </a:r>
            <a:endParaRPr lang="it-IT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871F-1360-4BF5-B79D-52951426F224}"/>
              </a:ext>
            </a:extLst>
          </p:cNvPr>
          <p:cNvSpPr txBox="1">
            <a:spLocks/>
          </p:cNvSpPr>
          <p:nvPr/>
        </p:nvSpPr>
        <p:spPr>
          <a:xfrm>
            <a:off x="303771" y="889024"/>
            <a:ext cx="3541955" cy="500924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500" dirty="0">
                <a:solidFill>
                  <a:srgbClr val="113F6F"/>
                </a:solidFill>
              </a:rPr>
              <a:t>Ventilatory function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CBE0DE-8C5E-4F99-A0A6-788814892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71" b="-1"/>
          <a:stretch/>
        </p:blipFill>
        <p:spPr>
          <a:xfrm>
            <a:off x="117261" y="1792309"/>
            <a:ext cx="3913627" cy="239889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DAAEE8D-11E0-4791-84DE-B2A71B7B18AF}"/>
              </a:ext>
            </a:extLst>
          </p:cNvPr>
          <p:cNvSpPr/>
          <p:nvPr/>
        </p:nvSpPr>
        <p:spPr>
          <a:xfrm>
            <a:off x="470393" y="4593560"/>
            <a:ext cx="3354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 err="1">
                <a:solidFill>
                  <a:srgbClr val="2A4A96"/>
                </a:solidFill>
              </a:rPr>
              <a:t>Borasio</a:t>
            </a:r>
            <a:r>
              <a:rPr lang="it-IT" sz="1200" dirty="0">
                <a:solidFill>
                  <a:srgbClr val="2A4A96"/>
                </a:solidFill>
              </a:rPr>
              <a:t>, N; […] Battista et al. </a:t>
            </a:r>
            <a:r>
              <a:rPr lang="it-IT" sz="1200" dirty="0" err="1">
                <a:solidFill>
                  <a:srgbClr val="2A4A96"/>
                </a:solidFill>
              </a:rPr>
              <a:t>Obesity</a:t>
            </a:r>
            <a:r>
              <a:rPr lang="it-IT" sz="1200" dirty="0">
                <a:solidFill>
                  <a:srgbClr val="2A4A96"/>
                </a:solidFill>
              </a:rPr>
              <a:t> Surgery 2021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86C6D2-0045-4685-8652-615790683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43" y="1819833"/>
            <a:ext cx="3375684" cy="20518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0BFFE0-EEE1-45F7-B817-595A41795B09}"/>
              </a:ext>
            </a:extLst>
          </p:cNvPr>
          <p:cNvSpPr txBox="1">
            <a:spLocks/>
          </p:cNvSpPr>
          <p:nvPr/>
        </p:nvSpPr>
        <p:spPr>
          <a:xfrm>
            <a:off x="4162672" y="889024"/>
            <a:ext cx="3541955" cy="50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4A9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94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500" dirty="0">
                <a:solidFill>
                  <a:srgbClr val="113F6F"/>
                </a:solidFill>
              </a:rPr>
              <a:t>Exercise blood pressure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342E795-B7A2-4367-BA8D-542B90C229B8}"/>
              </a:ext>
            </a:extLst>
          </p:cNvPr>
          <p:cNvSpPr/>
          <p:nvPr/>
        </p:nvSpPr>
        <p:spPr>
          <a:xfrm>
            <a:off x="4374945" y="4593559"/>
            <a:ext cx="315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rgbClr val="2A4A96"/>
                </a:solidFill>
              </a:rPr>
              <a:t>Battista, F, et al. Green </a:t>
            </a:r>
            <a:r>
              <a:rPr lang="it-IT" sz="1200" dirty="0" err="1">
                <a:solidFill>
                  <a:srgbClr val="2A4A96"/>
                </a:solidFill>
              </a:rPr>
              <a:t>visual</a:t>
            </a:r>
            <a:r>
              <a:rPr lang="it-IT" sz="1200" dirty="0">
                <a:solidFill>
                  <a:srgbClr val="2A4A96"/>
                </a:solidFill>
              </a:rPr>
              <a:t> poster @ECO2024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58B7F9-AA59-477B-8A85-50D390B78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778" y="1688957"/>
            <a:ext cx="3897207" cy="231358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B076056-BE33-4706-9099-761DFEB63FFC}"/>
              </a:ext>
            </a:extLst>
          </p:cNvPr>
          <p:cNvSpPr/>
          <p:nvPr/>
        </p:nvSpPr>
        <p:spPr>
          <a:xfrm>
            <a:off x="8743275" y="4593558"/>
            <a:ext cx="3075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 err="1">
                <a:solidFill>
                  <a:srgbClr val="2A4A96"/>
                </a:solidFill>
                <a:latin typeface="Avenir Next" panose="020B0503020202020204"/>
              </a:rPr>
              <a:t>Vecchiato</a:t>
            </a:r>
            <a:r>
              <a:rPr lang="it-IT" sz="1200" dirty="0">
                <a:solidFill>
                  <a:srgbClr val="2A4A96"/>
                </a:solidFill>
                <a:latin typeface="Avenir Next" panose="020B0503020202020204"/>
              </a:rPr>
              <a:t> M, […] Battista F et al.; </a:t>
            </a:r>
            <a:r>
              <a:rPr lang="en-US" sz="1200" dirty="0">
                <a:solidFill>
                  <a:srgbClr val="2A4A96"/>
                </a:solidFill>
                <a:latin typeface="Avenir Next" panose="020B0503020202020204"/>
              </a:rPr>
              <a:t>Biology 2023</a:t>
            </a:r>
            <a:endParaRPr lang="it-IT" sz="1200" dirty="0">
              <a:solidFill>
                <a:srgbClr val="2A4A96"/>
              </a:solidFill>
              <a:latin typeface="Avenir Next" panose="020B050302020202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63DD8C-4A11-45CF-8EC1-8DB18D1932C4}"/>
              </a:ext>
            </a:extLst>
          </p:cNvPr>
          <p:cNvSpPr txBox="1">
            <a:spLocks/>
          </p:cNvSpPr>
          <p:nvPr/>
        </p:nvSpPr>
        <p:spPr>
          <a:xfrm>
            <a:off x="8347620" y="889024"/>
            <a:ext cx="3541955" cy="5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4A9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94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4696"/>
                </a:solidFill>
                <a:latin typeface="Nuni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500" dirty="0">
                <a:solidFill>
                  <a:srgbClr val="113F6F"/>
                </a:solidFill>
              </a:rPr>
              <a:t>Energetic cost of walk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AAA85D4-500B-45DE-B459-5244ABAFC8D2}"/>
              </a:ext>
            </a:extLst>
          </p:cNvPr>
          <p:cNvCxnSpPr/>
          <p:nvPr/>
        </p:nvCxnSpPr>
        <p:spPr>
          <a:xfrm>
            <a:off x="4030888" y="702527"/>
            <a:ext cx="0" cy="4882896"/>
          </a:xfrm>
          <a:prstGeom prst="line">
            <a:avLst/>
          </a:prstGeom>
          <a:ln>
            <a:solidFill>
              <a:srgbClr val="789E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B473DE3-ECCF-4DD2-96B8-0D360C21831C}"/>
              </a:ext>
            </a:extLst>
          </p:cNvPr>
          <p:cNvCxnSpPr/>
          <p:nvPr/>
        </p:nvCxnSpPr>
        <p:spPr>
          <a:xfrm>
            <a:off x="8069778" y="702527"/>
            <a:ext cx="0" cy="4882896"/>
          </a:xfrm>
          <a:prstGeom prst="line">
            <a:avLst/>
          </a:prstGeom>
          <a:ln>
            <a:solidFill>
              <a:srgbClr val="789E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3B1DEF29-E463-4346-9848-0F04600EEFE3}"/>
              </a:ext>
            </a:extLst>
          </p:cNvPr>
          <p:cNvSpPr txBox="1">
            <a:spLocks/>
          </p:cNvSpPr>
          <p:nvPr/>
        </p:nvSpPr>
        <p:spPr>
          <a:xfrm>
            <a:off x="841650" y="94890"/>
            <a:ext cx="10508699" cy="5520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Functional effects of bariatric surgery</a:t>
            </a:r>
            <a:endParaRPr lang="it-IT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FBC5CA-E495-4011-B822-0C04D312B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0" r="32332" b="8091"/>
          <a:stretch/>
        </p:blipFill>
        <p:spPr>
          <a:xfrm>
            <a:off x="388174" y="641978"/>
            <a:ext cx="10906683" cy="27863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131ABA8-CEAF-4C4E-8AFB-1025170CABB1}"/>
              </a:ext>
            </a:extLst>
          </p:cNvPr>
          <p:cNvSpPr/>
          <p:nvPr/>
        </p:nvSpPr>
        <p:spPr>
          <a:xfrm>
            <a:off x="388174" y="2761868"/>
            <a:ext cx="10596074" cy="6664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076808D-C060-421C-8617-7E542F645E96}"/>
              </a:ext>
            </a:extLst>
          </p:cNvPr>
          <p:cNvSpPr/>
          <p:nvPr/>
        </p:nvSpPr>
        <p:spPr>
          <a:xfrm rot="5400000">
            <a:off x="699293" y="4855281"/>
            <a:ext cx="1219200" cy="1278193"/>
          </a:xfrm>
          <a:prstGeom prst="rightArrow">
            <a:avLst/>
          </a:prstGeom>
          <a:solidFill>
            <a:srgbClr val="FFC000"/>
          </a:solidFill>
          <a:ln>
            <a:solidFill>
              <a:srgbClr val="1D3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0F2D583-E0DA-447D-87C5-70CC126D97C1}"/>
              </a:ext>
            </a:extLst>
          </p:cNvPr>
          <p:cNvSpPr txBox="1">
            <a:spLocks/>
          </p:cNvSpPr>
          <p:nvPr/>
        </p:nvSpPr>
        <p:spPr bwMode="auto">
          <a:xfrm>
            <a:off x="210592" y="4095507"/>
            <a:ext cx="2196604" cy="5930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rgbClr val="1D3D7C"/>
                </a:solidFill>
                <a:latin typeface="Avenir Next" panose="020B0503020202020204" pitchFamily="34" charset="0"/>
              </a:rPr>
              <a:t>Absolute VO</a:t>
            </a:r>
            <a:r>
              <a:rPr lang="en-US" sz="2000" baseline="-25000" dirty="0">
                <a:solidFill>
                  <a:srgbClr val="1D3D7C"/>
                </a:solidFill>
                <a:latin typeface="Avenir Next" panose="020B0503020202020204" pitchFamily="34" charset="0"/>
              </a:rPr>
              <a:t>2 </a:t>
            </a:r>
            <a:r>
              <a:rPr lang="en-US" sz="2000" dirty="0">
                <a:solidFill>
                  <a:srgbClr val="1D3D7C"/>
                </a:solidFill>
                <a:latin typeface="Avenir Next" panose="020B0503020202020204" pitchFamily="34" charset="0"/>
              </a:rPr>
              <a:t>(ml/min</a:t>
            </a:r>
            <a:r>
              <a:rPr lang="en-US" sz="2400" dirty="0">
                <a:solidFill>
                  <a:srgbClr val="1D3D7C"/>
                </a:solidFill>
                <a:latin typeface="Avenir Next" panose="020B0503020202020204" pitchFamily="34" charset="0"/>
              </a:rPr>
              <a:t>)</a:t>
            </a:r>
            <a:endParaRPr lang="it-IT" altLang="it-IT" sz="2400" i="1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AEBBEFE-BE78-4260-BFD4-1EDCD11B0ACB}"/>
              </a:ext>
            </a:extLst>
          </p:cNvPr>
          <p:cNvSpPr txBox="1">
            <a:spLocks/>
          </p:cNvSpPr>
          <p:nvPr/>
        </p:nvSpPr>
        <p:spPr bwMode="auto">
          <a:xfrm>
            <a:off x="2570896" y="4128079"/>
            <a:ext cx="2991935" cy="5930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rgbClr val="1D3D7C"/>
                </a:solidFill>
                <a:latin typeface="Avenir Next" panose="020B0503020202020204" pitchFamily="34" charset="0"/>
              </a:rPr>
              <a:t>Weight related VO</a:t>
            </a:r>
            <a:r>
              <a:rPr lang="en-US" sz="2000" baseline="-25000" dirty="0">
                <a:solidFill>
                  <a:srgbClr val="1D3D7C"/>
                </a:solidFill>
                <a:latin typeface="Avenir Next" panose="020B0503020202020204" pitchFamily="34" charset="0"/>
              </a:rPr>
              <a:t>2 </a:t>
            </a:r>
            <a:r>
              <a:rPr lang="en-US" sz="2000" dirty="0">
                <a:solidFill>
                  <a:srgbClr val="1D3D7C"/>
                </a:solidFill>
                <a:latin typeface="Avenir Next" panose="020B0503020202020204" pitchFamily="34" charset="0"/>
              </a:rPr>
              <a:t>(ml/min/Kg)</a:t>
            </a:r>
            <a:endParaRPr lang="it-IT" altLang="it-IT" sz="2000" i="1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398BB30-864D-481B-B8A5-0452CEB11370}"/>
              </a:ext>
            </a:extLst>
          </p:cNvPr>
          <p:cNvSpPr/>
          <p:nvPr/>
        </p:nvSpPr>
        <p:spPr>
          <a:xfrm rot="16200000">
            <a:off x="3503969" y="4797530"/>
            <a:ext cx="1219200" cy="12781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468EECF-452E-4FED-B4A8-DBEA74E2307B}"/>
              </a:ext>
            </a:extLst>
          </p:cNvPr>
          <p:cNvSpPr/>
          <p:nvPr/>
        </p:nvSpPr>
        <p:spPr>
          <a:xfrm>
            <a:off x="388174" y="2761869"/>
            <a:ext cx="10596074" cy="6664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73B64F8-B048-467E-92FB-73B762845597}"/>
              </a:ext>
            </a:extLst>
          </p:cNvPr>
          <p:cNvSpPr/>
          <p:nvPr/>
        </p:nvSpPr>
        <p:spPr>
          <a:xfrm>
            <a:off x="388175" y="2761869"/>
            <a:ext cx="10596074" cy="6664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59CDE00-B8B9-4A4B-B233-5991A136A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0" t="81125" r="39035" b="14785"/>
          <a:stretch/>
        </p:blipFill>
        <p:spPr>
          <a:xfrm>
            <a:off x="426831" y="3395571"/>
            <a:ext cx="10479600" cy="59346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64BEFBC6-C956-4A0F-AC15-7CB9257D895B}"/>
              </a:ext>
            </a:extLst>
          </p:cNvPr>
          <p:cNvSpPr txBox="1">
            <a:spLocks/>
          </p:cNvSpPr>
          <p:nvPr/>
        </p:nvSpPr>
        <p:spPr bwMode="auto">
          <a:xfrm>
            <a:off x="5396429" y="4095506"/>
            <a:ext cx="2484669" cy="5930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it-IT" sz="2000" dirty="0">
                <a:solidFill>
                  <a:srgbClr val="1D3D7C"/>
                </a:solidFill>
                <a:latin typeface="Avenir Next" panose="020B0503020202020204" pitchFamily="34" charset="0"/>
              </a:rPr>
              <a:t>Level of physical activity</a:t>
            </a:r>
            <a:endParaRPr lang="it-IT" altLang="it-IT" sz="2000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D00BA8A-4EED-4FD2-BA69-40A8DF3D2D9D}"/>
              </a:ext>
            </a:extLst>
          </p:cNvPr>
          <p:cNvSpPr/>
          <p:nvPr/>
        </p:nvSpPr>
        <p:spPr>
          <a:xfrm rot="16200000">
            <a:off x="6029163" y="4733129"/>
            <a:ext cx="1219200" cy="12781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A0ACEA06-E9BF-450A-919E-D1799A5752D1}"/>
              </a:ext>
            </a:extLst>
          </p:cNvPr>
          <p:cNvSpPr txBox="1">
            <a:spLocks/>
          </p:cNvSpPr>
          <p:nvPr/>
        </p:nvSpPr>
        <p:spPr bwMode="auto">
          <a:xfrm rot="19955288">
            <a:off x="7638277" y="3577507"/>
            <a:ext cx="3320457" cy="12937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it-IT" sz="3600" dirty="0">
                <a:solidFill>
                  <a:srgbClr val="1D3D7C"/>
                </a:solidFill>
                <a:latin typeface="Avenir Next" panose="020B0503020202020204" pitchFamily="34" charset="0"/>
              </a:rPr>
              <a:t>And what about exercise?</a:t>
            </a:r>
            <a:endParaRPr lang="it-IT" altLang="it-IT" sz="3600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577A21A-5C3C-4566-8B1C-4B50E5F2CAA9}"/>
              </a:ext>
            </a:extLst>
          </p:cNvPr>
          <p:cNvSpPr/>
          <p:nvPr/>
        </p:nvSpPr>
        <p:spPr>
          <a:xfrm>
            <a:off x="713838" y="6232137"/>
            <a:ext cx="7137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17375E"/>
                </a:solidFill>
                <a:latin typeface="Avenir Next" panose="020B0503020202020204"/>
              </a:rPr>
              <a:t>Neunhaeuserer</a:t>
            </a:r>
            <a:r>
              <a:rPr lang="it-IT" dirty="0">
                <a:solidFill>
                  <a:srgbClr val="17375E"/>
                </a:solidFill>
                <a:latin typeface="Avenir Next" panose="020B0503020202020204"/>
              </a:rPr>
              <a:t> D, […] Ermolao A; </a:t>
            </a:r>
            <a:r>
              <a:rPr lang="en-US" dirty="0">
                <a:solidFill>
                  <a:srgbClr val="17375E"/>
                </a:solidFill>
                <a:latin typeface="Avenir Next" panose="020B0503020202020204"/>
              </a:rPr>
              <a:t>Internal and Emergency Medicine; 2020</a:t>
            </a:r>
            <a:endParaRPr lang="it-IT" dirty="0">
              <a:solidFill>
                <a:srgbClr val="17375E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46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219352-A1B2-4388-8D8F-BD020E16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24" y="1263892"/>
            <a:ext cx="5786516" cy="23277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089F87-E477-4804-84F0-55A0B995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0" y="1218048"/>
            <a:ext cx="6143032" cy="30446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D01977-450A-40E9-AC86-C2458DA046D5}"/>
              </a:ext>
            </a:extLst>
          </p:cNvPr>
          <p:cNvSpPr txBox="1"/>
          <p:nvPr/>
        </p:nvSpPr>
        <p:spPr>
          <a:xfrm>
            <a:off x="191707" y="4614570"/>
            <a:ext cx="6426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% weight </a:t>
            </a:r>
            <a:r>
              <a:rPr lang="it-IT" sz="1600" dirty="0" err="1"/>
              <a:t>loss</a:t>
            </a:r>
            <a:r>
              <a:rPr lang="it-IT" sz="1600" dirty="0"/>
              <a:t>/% </a:t>
            </a:r>
            <a:r>
              <a:rPr lang="it-IT" sz="1600" dirty="0" err="1"/>
              <a:t>lean</a:t>
            </a:r>
            <a:r>
              <a:rPr lang="it-IT" sz="1600" dirty="0"/>
              <a:t> body mass </a:t>
            </a:r>
            <a:r>
              <a:rPr lang="it-IT" sz="1600" dirty="0" err="1"/>
              <a:t>loss</a:t>
            </a:r>
            <a:r>
              <a:rPr lang="it-IT" sz="1600" dirty="0"/>
              <a:t> </a:t>
            </a:r>
            <a:r>
              <a:rPr lang="it-IT" sz="1600" dirty="0" err="1"/>
              <a:t>resulting</a:t>
            </a:r>
            <a:r>
              <a:rPr lang="it-IT" sz="1600" dirty="0"/>
              <a:t> from </a:t>
            </a:r>
            <a:r>
              <a:rPr lang="it-IT" sz="1600" dirty="0" err="1"/>
              <a:t>diet</a:t>
            </a:r>
            <a:r>
              <a:rPr lang="it-IT" sz="1600" dirty="0"/>
              <a:t>; GLP-1 RA or GLP-1/GIP RA or </a:t>
            </a:r>
            <a:r>
              <a:rPr lang="it-IT" sz="1600" dirty="0" err="1"/>
              <a:t>bariatric</a:t>
            </a:r>
            <a:r>
              <a:rPr lang="it-IT" sz="1600" dirty="0"/>
              <a:t> surgery (</a:t>
            </a:r>
            <a:r>
              <a:rPr lang="it-IT" sz="1600" dirty="0" err="1"/>
              <a:t>various</a:t>
            </a:r>
            <a:r>
              <a:rPr lang="it-IT" sz="1600" dirty="0"/>
              <a:t> studies: </a:t>
            </a:r>
            <a:r>
              <a:rPr lang="it-IT" sz="1600" dirty="0" err="1"/>
              <a:t>Magkos</a:t>
            </a:r>
            <a:r>
              <a:rPr lang="it-IT" sz="1600" dirty="0"/>
              <a:t> et al, </a:t>
            </a:r>
            <a:r>
              <a:rPr lang="it-IT" sz="1600" dirty="0" err="1"/>
              <a:t>Villareal</a:t>
            </a:r>
            <a:r>
              <a:rPr lang="it-IT" sz="1600" dirty="0"/>
              <a:t> et al,</a:t>
            </a:r>
            <a:r>
              <a:rPr lang="it-IT" sz="1600" baseline="30000" dirty="0"/>
              <a:t> </a:t>
            </a:r>
            <a:r>
              <a:rPr lang="it-IT" sz="1600" dirty="0" err="1"/>
              <a:t>Ravussin</a:t>
            </a:r>
            <a:r>
              <a:rPr lang="it-IT" sz="1600" dirty="0"/>
              <a:t> et al, Carey et al</a:t>
            </a:r>
            <a:r>
              <a:rPr lang="it-IT" sz="1600" baseline="30000" dirty="0"/>
              <a:t> </a:t>
            </a:r>
            <a:r>
              <a:rPr lang="it-IT" sz="1600" dirty="0"/>
              <a:t>and </a:t>
            </a:r>
            <a:r>
              <a:rPr lang="it-IT" sz="1600" dirty="0" err="1"/>
              <a:t>Yoshino</a:t>
            </a:r>
            <a:r>
              <a:rPr lang="it-IT" sz="1600" dirty="0"/>
              <a:t> et al.</a:t>
            </a:r>
            <a:r>
              <a:rPr lang="it-IT" sz="1600" baseline="30000" dirty="0"/>
              <a:t> </a:t>
            </a:r>
            <a:r>
              <a:rPr lang="it-IT" sz="1600" dirty="0"/>
              <a:t>). </a:t>
            </a: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D590C3F9-9056-4DAC-BA3F-B93D93978DC7}"/>
              </a:ext>
            </a:extLst>
          </p:cNvPr>
          <p:cNvSpPr txBox="1">
            <a:spLocks/>
          </p:cNvSpPr>
          <p:nvPr/>
        </p:nvSpPr>
        <p:spPr>
          <a:xfrm>
            <a:off x="841650" y="94890"/>
            <a:ext cx="10508699" cy="5520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Sarcopenia after weight loss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5291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808AE7-EE2B-4F8C-9905-BE2CB000D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4" t="21738" r="54186" b="10719"/>
          <a:stretch/>
        </p:blipFill>
        <p:spPr>
          <a:xfrm>
            <a:off x="81645" y="59664"/>
            <a:ext cx="5236143" cy="6848032"/>
          </a:xfrm>
          <a:prstGeom prst="rect">
            <a:avLst/>
          </a:prstGeom>
          <a:ln w="57150">
            <a:solidFill>
              <a:srgbClr val="2A4A96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6689B99-4CA2-466C-B36E-9D746432E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0" t="27349" r="44571" b="23798"/>
          <a:stretch/>
        </p:blipFill>
        <p:spPr>
          <a:xfrm>
            <a:off x="5427117" y="9968"/>
            <a:ext cx="5685323" cy="6848032"/>
          </a:xfrm>
          <a:prstGeom prst="rect">
            <a:avLst/>
          </a:prstGeom>
          <a:ln w="57150">
            <a:solidFill>
              <a:srgbClr val="2A4A96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3AAD6C-A43E-43C9-8D80-D6AE7BD99DC2}"/>
              </a:ext>
            </a:extLst>
          </p:cNvPr>
          <p:cNvSpPr txBox="1"/>
          <p:nvPr/>
        </p:nvSpPr>
        <p:spPr>
          <a:xfrm>
            <a:off x="5572007" y="3648001"/>
            <a:ext cx="5249771" cy="304698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>
                <a:solidFill>
                  <a:srgbClr val="009C9A"/>
                </a:solidFill>
                <a:latin typeface="Avenir Next" panose="020B0503020202020204" pitchFamily="34" charset="0"/>
              </a:rPr>
              <a:t>PHYSICAL EXERCISE: </a:t>
            </a:r>
            <a:r>
              <a:rPr lang="en-US" sz="3200" dirty="0">
                <a:solidFill>
                  <a:srgbClr val="006299"/>
                </a:solidFill>
                <a:latin typeface="Avenir Next" panose="020B0503020202020204" pitchFamily="34" charset="0"/>
              </a:rPr>
              <a:t>Subcategory of physical activity that is planned, structured, repeated with a given purpose: to maintain or increase physical fitness.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947CEF-399F-4CC4-9A13-71671E5B8BCE}"/>
              </a:ext>
            </a:extLst>
          </p:cNvPr>
          <p:cNvSpPr txBox="1"/>
          <p:nvPr/>
        </p:nvSpPr>
        <p:spPr>
          <a:xfrm>
            <a:off x="244751" y="3652957"/>
            <a:ext cx="4909930" cy="270843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9C9A"/>
                </a:solidFill>
              </a:rPr>
              <a:t>PHYSICAL ACTIVITY: </a:t>
            </a:r>
          </a:p>
          <a:p>
            <a:pPr algn="ctr">
              <a:spcAft>
                <a:spcPts val="600"/>
              </a:spcAft>
            </a:pPr>
            <a:r>
              <a:rPr lang="en-US" sz="3400" dirty="0">
                <a:solidFill>
                  <a:srgbClr val="006299"/>
                </a:solidFill>
              </a:rPr>
              <a:t>Any bodily movement produced by skeletal muscles that results in energy expenditure.</a:t>
            </a:r>
          </a:p>
        </p:txBody>
      </p:sp>
    </p:spTree>
    <p:extLst>
      <p:ext uri="{BB962C8B-B14F-4D97-AF65-F5344CB8AC3E}">
        <p14:creationId xmlns:p14="http://schemas.microsoft.com/office/powerpoint/2010/main" val="404166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D127C8-6F21-4EFE-90D2-D94E9505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15" y="212285"/>
            <a:ext cx="10515600" cy="59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3377872A-52EB-44A3-A1B2-96E1769F7C50}"/>
              </a:ext>
            </a:extLst>
          </p:cNvPr>
          <p:cNvSpPr txBox="1">
            <a:spLocks/>
          </p:cNvSpPr>
          <p:nvPr/>
        </p:nvSpPr>
        <p:spPr bwMode="auto">
          <a:xfrm>
            <a:off x="1743560" y="140076"/>
            <a:ext cx="8424936" cy="548081"/>
          </a:xfrm>
          <a:prstGeom prst="rect">
            <a:avLst/>
          </a:prstGeom>
          <a:noFill/>
          <a:ln w="28575">
            <a:solidFill>
              <a:srgbClr val="789EC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Avenir Next" panose="020B0503020202020204" pitchFamily="34" charset="0"/>
              </a:rPr>
              <a:t>Effect of Exercise in obesity: bariatric surgery</a:t>
            </a:r>
            <a:endParaRPr lang="it-IT" altLang="it-IT" sz="3000" i="1" dirty="0">
              <a:solidFill>
                <a:schemeClr val="tx2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00B50D-6A3F-45FF-8ED6-6BF6C7A2E3B0}"/>
              </a:ext>
            </a:extLst>
          </p:cNvPr>
          <p:cNvSpPr/>
          <p:nvPr/>
        </p:nvSpPr>
        <p:spPr>
          <a:xfrm>
            <a:off x="770555" y="847706"/>
            <a:ext cx="2035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375E"/>
                </a:solidFill>
                <a:latin typeface="Avenir Next" panose="020B0503020202020204"/>
              </a:rPr>
              <a:t>POSTOPERATIVE INTERVENTION </a:t>
            </a:r>
            <a:endParaRPr lang="it-IT" dirty="0">
              <a:solidFill>
                <a:srgbClr val="17375E"/>
              </a:solidFill>
              <a:latin typeface="Avenir Next" panose="020B050302020202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A33A627-A2F8-44C5-9CCA-99D005C5CA8B}"/>
              </a:ext>
            </a:extLst>
          </p:cNvPr>
          <p:cNvSpPr/>
          <p:nvPr/>
        </p:nvSpPr>
        <p:spPr>
          <a:xfrm>
            <a:off x="178989" y="5271630"/>
            <a:ext cx="14655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17375E"/>
                </a:solidFill>
                <a:latin typeface="Avenir Next" panose="020B0503020202020204"/>
              </a:rPr>
              <a:t>Bellicha</a:t>
            </a:r>
            <a:r>
              <a:rPr lang="it-IT" sz="1400" dirty="0">
                <a:solidFill>
                  <a:srgbClr val="17375E"/>
                </a:solidFill>
                <a:latin typeface="Avenir Next" panose="020B0503020202020204"/>
              </a:rPr>
              <a:t> et al., </a:t>
            </a:r>
            <a:r>
              <a:rPr lang="en-US" sz="1400" dirty="0">
                <a:solidFill>
                  <a:srgbClr val="17375E"/>
                </a:solidFill>
                <a:latin typeface="Avenir Next" panose="020B0503020202020204"/>
              </a:rPr>
              <a:t>Obesity Reviews. 2021.</a:t>
            </a:r>
            <a:endParaRPr lang="it-IT" sz="1400" dirty="0">
              <a:solidFill>
                <a:srgbClr val="17375E"/>
              </a:solidFill>
              <a:latin typeface="Avenir Next" panose="020B0503020202020204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8C0C96A-3B07-4175-B04F-96A627E78474}"/>
              </a:ext>
            </a:extLst>
          </p:cNvPr>
          <p:cNvGrpSpPr/>
          <p:nvPr/>
        </p:nvGrpSpPr>
        <p:grpSpPr>
          <a:xfrm>
            <a:off x="1951879" y="777075"/>
            <a:ext cx="8406384" cy="5322137"/>
            <a:chOff x="2426329" y="767931"/>
            <a:chExt cx="8406384" cy="532213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91D719A-0AA9-4E94-940C-F40A545E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7192" y="767931"/>
              <a:ext cx="7915521" cy="5322137"/>
            </a:xfrm>
            <a:prstGeom prst="rect">
              <a:avLst/>
            </a:prstGeom>
          </p:spPr>
        </p:pic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8534472D-4E3A-4E50-B175-27CFC7083203}"/>
                </a:ext>
              </a:extLst>
            </p:cNvPr>
            <p:cNvSpPr/>
            <p:nvPr/>
          </p:nvSpPr>
          <p:spPr>
            <a:xfrm>
              <a:off x="2426329" y="4810269"/>
              <a:ext cx="360040" cy="288032"/>
            </a:xfrm>
            <a:prstGeom prst="rightArrow">
              <a:avLst/>
            </a:prstGeom>
            <a:solidFill>
              <a:srgbClr val="789EC9"/>
            </a:solidFill>
            <a:ln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85F0224-00F7-4A34-ABB8-E6BB6B7F90DD}"/>
                </a:ext>
              </a:extLst>
            </p:cNvPr>
            <p:cNvSpPr/>
            <p:nvPr/>
          </p:nvSpPr>
          <p:spPr>
            <a:xfrm>
              <a:off x="3091992" y="1244338"/>
              <a:ext cx="6834433" cy="1545995"/>
            </a:xfrm>
            <a:prstGeom prst="rect">
              <a:avLst/>
            </a:prstGeom>
            <a:noFill/>
            <a:ln w="38100"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84868E0-E018-4B17-932F-3D64D388DA31}"/>
                </a:ext>
              </a:extLst>
            </p:cNvPr>
            <p:cNvSpPr/>
            <p:nvPr/>
          </p:nvSpPr>
          <p:spPr>
            <a:xfrm>
              <a:off x="3091992" y="4039387"/>
              <a:ext cx="6834433" cy="545542"/>
            </a:xfrm>
            <a:prstGeom prst="rect">
              <a:avLst/>
            </a:prstGeom>
            <a:noFill/>
            <a:ln w="38100"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3208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FB9675-973D-494D-AAC3-1AFAFC2DD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7" y="128596"/>
            <a:ext cx="10816099" cy="59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97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16c05727-aa75-4e4a-9b5f-8a80a1165891"/>
    <ds:schemaRef ds:uri="http://schemas.microsoft.com/office/2006/documentManagement/types"/>
    <ds:schemaRef ds:uri="http://purl.org/dc/elements/1.1/"/>
    <ds:schemaRef ds:uri="71af3243-3dd4-4a8d-8c0d-dd76da1f02a5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55</TotalTime>
  <Words>407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Avenir Next</vt:lpstr>
      <vt:lpstr>Calibri</vt:lpstr>
      <vt:lpstr>Calibri Light</vt:lpstr>
      <vt:lpstr>Nunito</vt:lpstr>
      <vt:lpstr>Open Sans Bold</vt:lpstr>
      <vt:lpstr>Verdana</vt:lpstr>
      <vt:lpstr>Wingdings</vt:lpstr>
      <vt:lpstr>RetrospectVTI</vt:lpstr>
      <vt:lpstr>L’esercizio fisico nel trattamento multimodale dell’obesità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Francesca Battista</cp:lastModifiedBy>
  <cp:revision>14</cp:revision>
  <dcterms:created xsi:type="dcterms:W3CDTF">2022-02-27T17:36:31Z</dcterms:created>
  <dcterms:modified xsi:type="dcterms:W3CDTF">2025-05-12T16:44:43Z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